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7" r:id="rId8"/>
    <p:sldId id="278" r:id="rId9"/>
    <p:sldId id="279" r:id="rId10"/>
    <p:sldId id="281" r:id="rId11"/>
    <p:sldId id="264" r:id="rId12"/>
    <p:sldId id="265" r:id="rId13"/>
    <p:sldId id="266" r:id="rId14"/>
    <p:sldId id="282" r:id="rId15"/>
    <p:sldId id="280" r:id="rId16"/>
    <p:sldId id="267" r:id="rId17"/>
    <p:sldId id="268" r:id="rId18"/>
    <p:sldId id="269" r:id="rId19"/>
    <p:sldId id="285" r:id="rId20"/>
    <p:sldId id="284" r:id="rId21"/>
    <p:sldId id="283" r:id="rId22"/>
    <p:sldId id="270" r:id="rId23"/>
    <p:sldId id="271" r:id="rId24"/>
    <p:sldId id="272" r:id="rId25"/>
    <p:sldId id="286" r:id="rId26"/>
    <p:sldId id="287" r:id="rId27"/>
    <p:sldId id="288" r:id="rId28"/>
    <p:sldId id="289" r:id="rId29"/>
    <p:sldId id="273" r:id="rId30"/>
    <p:sldId id="274" r:id="rId31"/>
    <p:sldId id="290" r:id="rId32"/>
    <p:sldId id="291" r:id="rId33"/>
    <p:sldId id="292" r:id="rId34"/>
    <p:sldId id="293" r:id="rId35"/>
    <p:sldId id="275" r:id="rId36"/>
    <p:sldId id="276" r:id="rId37"/>
    <p:sldId id="294" r:id="rId38"/>
    <p:sldId id="295" r:id="rId39"/>
    <p:sldId id="259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852589"/>
      </p:ext>
    </p:extLst>
  </p:cSld>
  <p:clrMapOvr>
    <a:masterClrMapping/>
  </p:clrMapOvr>
  <p:transition spd="slow" advTm="4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247020"/>
      </p:ext>
    </p:extLst>
  </p:cSld>
  <p:clrMapOvr>
    <a:masterClrMapping/>
  </p:clrMapOvr>
  <p:transition spd="slow" advTm="4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290769"/>
      </p:ext>
    </p:extLst>
  </p:cSld>
  <p:clrMapOvr>
    <a:masterClrMapping/>
  </p:clrMapOvr>
  <p:transition spd="slow" advTm="4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541953"/>
      </p:ext>
    </p:extLst>
  </p:cSld>
  <p:clrMapOvr>
    <a:masterClrMapping/>
  </p:clrMapOvr>
  <p:transition spd="slow" advTm="4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002646"/>
      </p:ext>
    </p:extLst>
  </p:cSld>
  <p:clrMapOvr>
    <a:masterClrMapping/>
  </p:clrMapOvr>
  <p:transition spd="slow" advTm="4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133177"/>
      </p:ext>
    </p:extLst>
  </p:cSld>
  <p:clrMapOvr>
    <a:masterClrMapping/>
  </p:clrMapOvr>
  <p:transition spd="slow" advTm="4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93973"/>
      </p:ext>
    </p:extLst>
  </p:cSld>
  <p:clrMapOvr>
    <a:masterClrMapping/>
  </p:clrMapOvr>
  <p:transition spd="slow" advTm="4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847642"/>
      </p:ext>
    </p:extLst>
  </p:cSld>
  <p:clrMapOvr>
    <a:masterClrMapping/>
  </p:clrMapOvr>
  <p:transition spd="slow" advTm="4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721245"/>
      </p:ext>
    </p:extLst>
  </p:cSld>
  <p:clrMapOvr>
    <a:masterClrMapping/>
  </p:clrMapOvr>
  <p:transition spd="slow" advTm="4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657948"/>
      </p:ext>
    </p:extLst>
  </p:cSld>
  <p:clrMapOvr>
    <a:masterClrMapping/>
  </p:clrMapOvr>
  <p:transition spd="slow" advTm="4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811621"/>
      </p:ext>
    </p:extLst>
  </p:cSld>
  <p:clrMapOvr>
    <a:masterClrMapping/>
  </p:clrMapOvr>
  <p:transition spd="slow" advTm="4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593803"/>
      </p:ext>
    </p:extLst>
  </p:cSld>
  <p:clrMapOvr>
    <a:masterClrMapping/>
  </p:clrMapOvr>
  <p:transition spd="slow" advTm="4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468120"/>
      </p:ext>
    </p:extLst>
  </p:cSld>
  <p:clrMapOvr>
    <a:masterClrMapping/>
  </p:clrMapOvr>
  <p:transition spd="slow" advTm="4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074615"/>
      </p:ext>
    </p:extLst>
  </p:cSld>
  <p:clrMapOvr>
    <a:masterClrMapping/>
  </p:clrMapOvr>
  <p:transition spd="slow" advTm="4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333738"/>
      </p:ext>
    </p:extLst>
  </p:cSld>
  <p:clrMapOvr>
    <a:masterClrMapping/>
  </p:clrMapOvr>
  <p:transition spd="slow" advTm="4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185044"/>
      </p:ext>
    </p:extLst>
  </p:cSld>
  <p:clrMapOvr>
    <a:masterClrMapping/>
  </p:clrMapOvr>
  <p:transition spd="slow" advTm="4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7F30-0846-4555-B8C8-C092CEE515CD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677616-4693-40F7-94AB-69F9D95DC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5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 advTm="4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33134"/>
            <a:ext cx="10684933" cy="1646302"/>
          </a:xfrm>
        </p:spPr>
        <p:txBody>
          <a:bodyPr/>
          <a:lstStyle/>
          <a:p>
            <a:pPr algn="ctr"/>
            <a:br>
              <a:rPr lang="pl-PL" sz="6000" dirty="0"/>
            </a:br>
            <a:r>
              <a:rPr lang="pl-PL" sz="6000" dirty="0"/>
              <a:t> </a:t>
            </a:r>
            <a:r>
              <a:rPr lang="pl-PL" sz="6600" b="1" dirty="0"/>
              <a:t>LEKCJA SOLIDARNOŚĆ </a:t>
            </a:r>
            <a:br>
              <a:rPr lang="pl-PL" sz="6600" b="1" dirty="0"/>
            </a:br>
            <a:r>
              <a:rPr lang="pl-PL" sz="6600" b="1" dirty="0"/>
              <a:t>2021 </a:t>
            </a:r>
            <a:endParaRPr lang="pl-PL" sz="6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EC53D2-DC43-64CE-B686-A24D1312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76" y="4279436"/>
            <a:ext cx="4867276" cy="23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4343"/>
      </p:ext>
    </p:extLst>
  </p:cSld>
  <p:clrMapOvr>
    <a:masterClrMapping/>
  </p:clrMapOvr>
  <p:transition spd="slow" advTm="4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19089" y="185207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Pamięci Sławomira Pajora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920221" y="1169720"/>
            <a:ext cx="8095192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W czwartą rocznicę śmierci Sławomira Pajora, prezydenta Stargardu w latach 2002-2017, odbyły się uroczystości Go upamiętniające. Na cmentarzu komunalnym w Stargardzie, oficjalne delegacje złożyły kwiaty na grobie Sławomira Pajora. </a:t>
            </a:r>
            <a:r>
              <a:rPr lang="pl-PL" sz="2000" dirty="0" err="1"/>
              <a:t>Wimieniu</a:t>
            </a:r>
            <a:r>
              <a:rPr lang="pl-PL" sz="2000" dirty="0"/>
              <a:t> Zarządu Regionu, wiązankę złożyli przewodniczący Mieczysław Jurek oraz Stanisław </a:t>
            </a:r>
            <a:r>
              <a:rPr lang="pl-PL" sz="2000" dirty="0" err="1"/>
              <a:t>Anasiński</a:t>
            </a:r>
            <a:r>
              <a:rPr lang="pl-PL" sz="2000" dirty="0"/>
              <a:t> i Wojciech </a:t>
            </a:r>
            <a:r>
              <a:rPr lang="pl-PL" sz="2000" dirty="0" err="1"/>
              <a:t>Zygoń</a:t>
            </a:r>
            <a:r>
              <a:rPr lang="pl-PL" sz="2000" dirty="0"/>
              <a:t>. Później odbyła się msza święta w intencji śp. prezydenta.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21" y="3596878"/>
            <a:ext cx="3638550" cy="31837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580" y="3596877"/>
            <a:ext cx="3712370" cy="3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7327"/>
      </p:ext>
    </p:extLst>
  </p:cSld>
  <p:clrMapOvr>
    <a:masterClrMapping/>
  </p:clrMapOvr>
  <p:transition spd="slow" advTm="4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224461" y="813857"/>
            <a:ext cx="4348164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MARZEC-KWIECIEŃ 2021</a:t>
            </a:r>
            <a:endParaRPr lang="pl-PL" sz="4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0"/>
            <a:ext cx="4614862" cy="66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55260"/>
      </p:ext>
    </p:extLst>
  </p:cSld>
  <p:clrMapOvr>
    <a:masterClrMapping/>
  </p:clrMapOvr>
  <p:transition spd="slow" advTm="45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605897" y="2789240"/>
            <a:ext cx="8596668" cy="57546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Komunikat nt. świetlicy stoczniowej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Rocznica katastrofy smoleńskiej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Zdalna edukacja i pielęgnowanie polskości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9551"/>
      </p:ext>
    </p:extLst>
  </p:cSld>
  <p:clrMapOvr>
    <a:masterClrMapping/>
  </p:clrMapOvr>
  <p:transition spd="slow" advTm="4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685270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000" dirty="0"/>
              <a:t>KOMUNIKAT MINISTERSTWA KULTURY I DZIEDZICTWA NARODOWEGO W SPRAWIE UTWORZENIA W SZCZECINIE ODDZIAŁU INSTYTUTU DZIEDZICTWA SOLIDARNOŚCI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033726" y="3463919"/>
            <a:ext cx="8410312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/>
              <a:t>	Oddział docelowo zostanie zlokalizowany w budynku byłej Świetlicy Stoczni Szczecińskiej. IDS będzie odpowiedzialny za prowadzenie inwestycji polegającej na remoncie i adaptacji stoczniowej świetlicy w Szczecinie, opracowanie i przygotowanie scenariusza wystawy stałej oraz, po zrealizowaniu inwestycji, prowadzenie w nowym obiekcie działalności kulturalnej związanej z dziedzictwem Solidarności.</a:t>
            </a:r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2458968"/>
      </p:ext>
    </p:extLst>
  </p:cSld>
  <p:clrMapOvr>
    <a:masterClrMapping/>
  </p:clrMapOvr>
  <p:transition spd="slow" advTm="4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19089" y="185207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Rocznica katastrofy smoleńskiej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8905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10 kwietnia 2010 roku, w Smoleńsku rozbił się prezydencki samolot, z delegacją, lecącą na obchody rocznicy mordu w Katyniu. W katastrofie zginęło 96 osób, w tym prezydent RP Lech Kaczyński.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" y="3100382"/>
            <a:ext cx="4714875" cy="3486150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560483" y="2543170"/>
            <a:ext cx="4540780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W 11. rocznicę tragedii, pod pomnikiem prezydenta Kaczyńskiego, złożone zostały kwiaty. Wiązankę od Zarządu Regionu złożyli przewodniczący Mieczysław Jurek i sekretarz Grażyna Balicka</a:t>
            </a:r>
          </a:p>
        </p:txBody>
      </p:sp>
    </p:spTree>
    <p:extLst>
      <p:ext uri="{BB962C8B-B14F-4D97-AF65-F5344CB8AC3E}">
        <p14:creationId xmlns:p14="http://schemas.microsoft.com/office/powerpoint/2010/main" val="4190253096"/>
      </p:ext>
    </p:extLst>
  </p:cSld>
  <p:clrMapOvr>
    <a:masterClrMapping/>
  </p:clrMapOvr>
  <p:transition spd="slow" advTm="45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427041" y="370414"/>
            <a:ext cx="10342566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800" dirty="0"/>
              <a:t>Zdalna edukacja - podtrzymywanie tradycji narodowej, pielęgnowanie polskości oraz rozwoju świadomości narodowej</a:t>
            </a:r>
          </a:p>
          <a:p>
            <a:pPr algn="ctr"/>
            <a:endParaRPr lang="pl-PL" sz="4800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23372" y="2203372"/>
            <a:ext cx="9041740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Zdalna edukacja – podtrzymywanie tradycji narodowej, pielęgnowanie polskości oraz rozwoju świadomości narodowej” to projekt skierowany do polskich uczniów na Litwie z Gimnazjum im. Longina Komołowskiego w </a:t>
            </a:r>
            <a:r>
              <a:rPr lang="pl-PL" sz="2000" dirty="0" err="1"/>
              <a:t>Połukniu</a:t>
            </a:r>
            <a:r>
              <a:rPr lang="pl-PL" sz="2000" dirty="0"/>
              <a:t>, Gimnazjum im. Henryka Sienkiewicza w </a:t>
            </a:r>
            <a:r>
              <a:rPr lang="pl-PL" sz="2000" dirty="0" err="1"/>
              <a:t>Landwarowie</a:t>
            </a:r>
            <a:r>
              <a:rPr lang="pl-PL" sz="2000" dirty="0"/>
              <a:t>, Gimnazjum w Trokach oraz Szkoły Podstawowej im. Andrzeja Stelmachowskiego w Starych Trokach. W ramach działań projektowych stworzono nowoczesną platformę e-</a:t>
            </a:r>
            <a:r>
              <a:rPr lang="pl-PL" sz="2000" dirty="0" err="1"/>
              <a:t>lernigową</a:t>
            </a:r>
            <a:r>
              <a:rPr lang="pl-PL" sz="2000" dirty="0"/>
              <a:t>/</a:t>
            </a:r>
            <a:r>
              <a:rPr lang="pl-PL" sz="2000" dirty="0" err="1"/>
              <a:t>webinaryjną</a:t>
            </a:r>
            <a:r>
              <a:rPr lang="pl-PL" sz="2000" dirty="0"/>
              <a:t> dla uczestników, wsparto metodycznie nauczycieli poprzez opracowanie pakietów metodycznych oraz utrwalono proces nawiązywania relacji między szkołami polskimi na Litwie, a w Polsce.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00" y="5038942"/>
            <a:ext cx="2603083" cy="1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9959"/>
      </p:ext>
    </p:extLst>
  </p:cSld>
  <p:clrMapOvr>
    <a:masterClrMapping/>
  </p:clrMapOvr>
  <p:transition spd="slow" advTm="4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899582"/>
            <a:ext cx="9691689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MAJ-CZERWIEC 2021</a:t>
            </a:r>
            <a:endParaRPr lang="pl-PL" sz="4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2681288"/>
            <a:ext cx="8684068" cy="35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2190"/>
      </p:ext>
    </p:extLst>
  </p:cSld>
  <p:clrMapOvr>
    <a:masterClrMapping/>
  </p:clrMapOvr>
  <p:transition spd="slow" advTm="45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520172" y="2671762"/>
            <a:ext cx="8596668" cy="57546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Inicjatywa obywatelska w sprawie emerytur stażowych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Będzie pomnik księdza Jerzego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Wsparto polskie gimnazjum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Pożegnania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658"/>
      </p:ext>
    </p:extLst>
  </p:cSld>
  <p:clrMapOvr>
    <a:masterClrMapping/>
  </p:clrMapOvr>
  <p:transition spd="slow" advTm="4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35453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Inicjatywa obywatelska w sprawie emerytur stażowych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90813" y="1624008"/>
            <a:ext cx="3381112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25 maja 2021 r. w warszawskiej siedzibie „Solidarności” utworzony został komitet inicjatywy ustawodawczej w sprawie emerytur stażowych. Poznaliśmy również proponowany projekt ustawy o zmianie ustawy o emeryturach i rentach z Funduszu Ubezpieczeń Społecznych oraz o zmianie niektórych ustaw.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41" y="2607727"/>
            <a:ext cx="5007769" cy="2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5033"/>
      </p:ext>
    </p:extLst>
  </p:cSld>
  <p:clrMapOvr>
    <a:masterClrMapping/>
  </p:clrMapOvr>
  <p:transition spd="slow" advTm="4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35453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Będzie pomnik księdza Jerzego Popiełuszki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65410" y="2484163"/>
            <a:ext cx="4786183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Odsłonięcie pomnika zaplanowane jest na 30 sierpnia, podczas obchodów 41. rocznicy podpisania Porozumień Sierpniowych i powstania NSZZ „Solidarność”. Umieszczony zostanie przy szczecińskim, stoczniowym kościele świętego Stanisława Kostki przy placu Matki Teresy z Kalkuty. Ksiądz Jerzy, bohater i męczennik, jest patronem NSZZ „Solidarność.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95" y="1929060"/>
            <a:ext cx="2871788" cy="43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13"/>
      </p:ext>
    </p:extLst>
  </p:cSld>
  <p:clrMapOvr>
    <a:masterClrMapping/>
  </p:clrMapOvr>
  <p:transition spd="slow" advTm="4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146" y="1271588"/>
            <a:ext cx="9209616" cy="5729288"/>
          </a:xfrm>
        </p:spPr>
        <p:txBody>
          <a:bodyPr>
            <a:noAutofit/>
          </a:bodyPr>
          <a:lstStyle/>
          <a:p>
            <a:pPr algn="ctr"/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 	Lekcja Solidarność 2021 to ponadregionalny program wsparcia rozwój uczniów wybitnie uzdolnionych z wykorzystaniem metod i technik kształcenia na odległość. </a:t>
            </a:r>
          </a:p>
          <a:p>
            <a:pPr marL="0" indent="0" algn="ctr">
              <a:buNone/>
            </a:pPr>
            <a:r>
              <a:rPr lang="pl-PL" sz="2400" dirty="0"/>
              <a:t>	Projekt skierowany jest do uczniów wybitnie uzdolnionych ze szkół podstawowych, klasy V-VIII z uwzględnieniem uczniów niepełnosprawnych, zarówno z obszarów miejskich, jak i małomiejskich oraz wiejskich z trzech regionów: dolnośląskiego, lubuskiego i zachodniopomorskiego. </a:t>
            </a:r>
          </a:p>
        </p:txBody>
      </p:sp>
    </p:spTree>
    <p:extLst>
      <p:ext uri="{BB962C8B-B14F-4D97-AF65-F5344CB8AC3E}">
        <p14:creationId xmlns:p14="http://schemas.microsoft.com/office/powerpoint/2010/main" val="2814313075"/>
      </p:ext>
    </p:extLst>
  </p:cSld>
  <p:clrMapOvr>
    <a:masterClrMapping/>
  </p:clrMapOvr>
  <p:transition spd="slow" advTm="4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35453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000" dirty="0"/>
              <a:t>Wsparto polskie Gimnazjum im. Longina Komołowskiego w </a:t>
            </a:r>
            <a:r>
              <a:rPr lang="pl-PL" sz="4000" dirty="0" err="1"/>
              <a:t>Połukniu</a:t>
            </a:r>
            <a:r>
              <a:rPr lang="pl-PL" sz="4000" dirty="0"/>
              <a:t> na Litwie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18830" y="1807627"/>
            <a:ext cx="6596334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W ramach projektu realizowanego przez Stowarzyszenie „Solidarni Razem”, a sfinansowanego ze środków Fundacji Lotos, wsparto polskich uczniów na Litwie z Gimnazjum im. Longina Komołowskiego w </a:t>
            </a:r>
            <a:r>
              <a:rPr lang="pl-PL" sz="2000" dirty="0" err="1"/>
              <a:t>Połukniu</a:t>
            </a:r>
            <a:r>
              <a:rPr lang="pl-PL" sz="2000" dirty="0"/>
              <a:t>. W ramach działań projektowych zakupiono tablety do nauki zdalnej, sfinansowano utrzymanie platformy e-</a:t>
            </a:r>
            <a:r>
              <a:rPr lang="pl-PL" sz="2000" dirty="0" err="1"/>
              <a:t>lernigowej</a:t>
            </a:r>
            <a:r>
              <a:rPr lang="pl-PL" sz="2000" dirty="0"/>
              <a:t>/ </a:t>
            </a:r>
            <a:r>
              <a:rPr lang="pl-PL" sz="2000" dirty="0" err="1"/>
              <a:t>webinaryjnej</a:t>
            </a:r>
            <a:r>
              <a:rPr lang="pl-PL" sz="2000" dirty="0"/>
              <a:t> oraz druk scenariuszy lekcyjnych. Scenariusze lekcyjne zawierają bogaty materiał merytoryczny ukazujący losy narodu polskiego, historię i kulturę Polski, dorobek i osiągnięcia, „Solidarności” oraz historię NSZZ „Solidarność” Pomorza Zachodniego. Uczestnicy poprzez wykorzystanie nowych technologii, rozwinęli indywidualne zainteresowania oraz pasje, szczególnie w obszarze polskiej literatury, tradycji narodowej oraz sprawności językowej.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47" y="2450564"/>
            <a:ext cx="4334651" cy="29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970"/>
      </p:ext>
    </p:extLst>
  </p:cSld>
  <p:clrMapOvr>
    <a:masterClrMapping/>
  </p:clrMapOvr>
  <p:transition spd="slow" advTm="45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35453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 Pożegnania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08295" y="4697540"/>
            <a:ext cx="4182801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Po ciężkiej chorobie zmarł 25 czerwca 2021 r. Wojciech Grzeszek, przewodniczący ZR Małopolskiego NSZZ „Solidarność” i radny województwa małopolskiego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91096" y="4062406"/>
            <a:ext cx="4733928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W dniu 12 czerwca 2021 roku, zmarł mecenas Artur Frey, wieloletni członek „Solidarności”, działacz opozycji demokratycznej, zasłużony w walce o wolną Polskę. Uroczystości pogrzebowe odbyły się 18 czerwca.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95" y="1315494"/>
            <a:ext cx="2200275" cy="32289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7" y="1330313"/>
            <a:ext cx="2295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8401"/>
      </p:ext>
    </p:extLst>
  </p:cSld>
  <p:clrMapOvr>
    <a:masterClrMapping/>
  </p:clrMapOvr>
  <p:transition spd="slow" advTm="45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899582"/>
            <a:ext cx="9691689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LIPIEC-SIERPIEŃ 2021</a:t>
            </a:r>
            <a:endParaRPr lang="pl-PL" sz="4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2519362"/>
            <a:ext cx="8791575" cy="39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5817"/>
      </p:ext>
    </p:extLst>
  </p:cSld>
  <p:clrMapOvr>
    <a:masterClrMapping/>
  </p:clrMapOvr>
  <p:transition spd="slow" advTm="45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763060" y="2814637"/>
            <a:ext cx="8596668" cy="6572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Szczeciński hołd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Pierwsi stypendyści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Tablety dla </a:t>
            </a:r>
            <a:r>
              <a:rPr lang="pl-PL" sz="3200" dirty="0" err="1"/>
              <a:t>Połuknia</a:t>
            </a:r>
            <a:r>
              <a:rPr lang="pl-PL" sz="32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W rocznicę krwawej niedzieli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Odszedł Wł. Lisewski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9461"/>
      </p:ext>
    </p:extLst>
  </p:cSld>
  <p:clrMapOvr>
    <a:masterClrMapping/>
  </p:clrMapOvr>
  <p:transition spd="slow" advTm="45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Szczeciński hołd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04267" y="698229"/>
            <a:ext cx="7126818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Wielu mieszkańców miasta, uczestników Sierpnia’80, związkowców i polityków wzięło udział w obchodach         41. rocznicy podpisania Porozumień Sierpniowych i powstania NSZZ „Solidarność”. </a:t>
            </a:r>
          </a:p>
          <a:p>
            <a:pPr marL="0" indent="0">
              <a:buNone/>
            </a:pPr>
            <a:r>
              <a:rPr lang="pl-PL" sz="2000" dirty="0"/>
              <a:t>	Gościem specjalnym w Szczecinie był Bogdan </a:t>
            </a:r>
            <a:r>
              <a:rPr lang="pl-PL" sz="2000" dirty="0" err="1"/>
              <a:t>Biś</a:t>
            </a:r>
            <a:r>
              <a:rPr lang="pl-PL" sz="2000" dirty="0"/>
              <a:t>, wiceprzewodniczący Komisji Krajowej, przybyli też Kazimierz </a:t>
            </a:r>
            <a:r>
              <a:rPr lang="pl-PL" sz="2000" dirty="0" err="1"/>
              <a:t>Kimso</a:t>
            </a:r>
            <a:r>
              <a:rPr lang="pl-PL" sz="2000" dirty="0"/>
              <a:t> – przewodniczący Zarządu Regionu Dolny Śląsk oraz Krzysztof </a:t>
            </a:r>
            <a:r>
              <a:rPr lang="pl-PL" sz="2000" dirty="0" err="1"/>
              <a:t>Dośla</a:t>
            </a:r>
            <a:r>
              <a:rPr lang="pl-PL" sz="2000" dirty="0"/>
              <a:t> – przewodniczący Zarządu Regionu Gdańskiego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85" y="1322629"/>
            <a:ext cx="2293939" cy="28431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61" y="3929556"/>
            <a:ext cx="4644234" cy="27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8666"/>
      </p:ext>
    </p:extLst>
  </p:cSld>
  <p:clrMapOvr>
    <a:masterClrMapping/>
  </p:clrMapOvr>
  <p:transition spd="slow" advTm="45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Pierwsi stypendyści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04267" y="1179498"/>
            <a:ext cx="5667908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W tym roku, Zarząd Regionu NSZZ „Solidarność” Pomorza Zachodniego po raz pierwszy przyznał stypendia im. Longina Komołowskiego. W zamyśle, nagrody mają być przyznawane uczniom szkół podstawowych i ponadpodstawowych, legitymującym się wybitnymi osiągnięciami w nauce, sporcie i wolontariacie. Stypendium wynosi 2 tysiące złotych.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499647" y="4964462"/>
            <a:ext cx="7126818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Pierwszymi laureatami została szóstka młodych ludzi. Pięcioro z nich mieszka w naszym regionie, jedna to uczennica polskiej szkoły na Litwie- Gimnazjum im. Longina Komołowskiego w </a:t>
            </a:r>
            <a:r>
              <a:rPr lang="pl-PL" sz="2000" dirty="0" err="1"/>
              <a:t>Połukniu</a:t>
            </a:r>
            <a:r>
              <a:rPr lang="pl-PL" sz="2000" dirty="0"/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1729971"/>
            <a:ext cx="3386138" cy="30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1838"/>
      </p:ext>
    </p:extLst>
  </p:cSld>
  <p:clrMapOvr>
    <a:masterClrMapping/>
  </p:clrMapOvr>
  <p:transition spd="slow" advTm="45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Tablety dla </a:t>
            </a:r>
            <a:r>
              <a:rPr lang="pl-PL" sz="4800" dirty="0" err="1"/>
              <a:t>Połuknia</a:t>
            </a:r>
            <a:endParaRPr lang="pl-PL" sz="4800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04266" y="698229"/>
            <a:ext cx="9525533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Renata Krasowska i Kamile </a:t>
            </a:r>
            <a:r>
              <a:rPr lang="pl-PL" sz="2000" dirty="0" err="1"/>
              <a:t>Barskutyte</a:t>
            </a:r>
            <a:r>
              <a:rPr lang="pl-PL" sz="2000" dirty="0"/>
              <a:t> – nauczycielka i uczennica z Gimnazjum im. Longina Komołowskiego odebrały kolejny prezent dla szkoły z rąk Mieczysława Jurka, przewodniczącego Zarządu Regionu NSZZ „Solidarność” Pomorza Zachodniego. Tym razem, placówka wzbogaciła się o 17 Tabletów ufundowanych przez Grupę Azoty S.A., które będą ogromnym ułatwieniem przy nauce zdalnej. Symbolicznego przekazania dokonano podczas uroczystości, upamiętniających 41. rocznicę podpisania Porozumień Sierpniowych pod bramą stoczni szczecińskiej.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" y="3843991"/>
            <a:ext cx="7324462" cy="25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46914"/>
      </p:ext>
    </p:extLst>
  </p:cSld>
  <p:clrMapOvr>
    <a:masterClrMapping/>
  </p:clrMapOvr>
  <p:transition spd="slow" advTm="45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W rocznicę krwawej niedzieli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48714" y="798242"/>
            <a:ext cx="8211083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10 lipca, na Cmentarzu Centralnym w Szczecinie, pod pomnikiem Ofiar Nacjonalistów Ukraińskich, odbyły się uroczystości, poświęcone ofiarom mordów, dokonanych na polskich obywatelach na Wołyniu. Chodzi o tzw. „krwawą niedzielę” - 11 lipca 1943 roku, gdy dokonano ataku na 99 polskich miejscowości.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14" y="2957439"/>
            <a:ext cx="9004606" cy="33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1283"/>
      </p:ext>
    </p:extLst>
  </p:cSld>
  <p:clrMapOvr>
    <a:masterClrMapping/>
  </p:clrMapOvr>
  <p:transition spd="slow" advTm="45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Odszedł Władysław Lisewski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5717" y="1272101"/>
            <a:ext cx="4496333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r>
              <a:rPr lang="pl-PL" sz="2000" dirty="0"/>
              <a:t>	Władysława Lisewskiego, byłego prezydenta Szczecina i byłego wojewodę zachodniopomorskiego, zasłużonego działacza „Solidarności”, pożegnaliśmy na początku lipca. Mszę świętą w katedrze prowadził arcybiskup Andrzej Dzięga. Po niej kondukt przejechał na Cmentarz Centralny, gdzie- po krótkiej ceremonii w kaplicy, odprowadzono śp. Władysława Lisewskiego na miejsce spoczynku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43" y="1527758"/>
            <a:ext cx="3827857" cy="40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4251"/>
      </p:ext>
    </p:extLst>
  </p:cSld>
  <p:clrMapOvr>
    <a:masterClrMapping/>
  </p:clrMapOvr>
  <p:transition spd="slow" advTm="45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-1" y="328082"/>
            <a:ext cx="9691689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PAŹDZIERNIK-LISTOPAD 2021</a:t>
            </a:r>
            <a:endParaRPr lang="pl-PL" sz="4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68" y="1962150"/>
            <a:ext cx="69151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8041"/>
      </p:ext>
    </p:extLst>
  </p:cSld>
  <p:clrMapOvr>
    <a:masterClrMapping/>
  </p:clrMapOvr>
  <p:transition spd="slow" advTm="4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072" y="1689102"/>
            <a:ext cx="8596668" cy="3880773"/>
          </a:xfrm>
        </p:spPr>
        <p:txBody>
          <a:bodyPr/>
          <a:lstStyle/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	</a:t>
            </a:r>
            <a:r>
              <a:rPr lang="pl-PL" sz="2400" dirty="0"/>
              <a:t>Ukierunkowany on jest na upowszechnianie wartości patriotycznych, uwzględnia rozwijanie kompetencji kluczowych, w szczególności kompetencji cyfrowych oraz przedsiębiorczości i kreatywności. W projekcie będzie duży nacisk na upowszechnienie wartości patriotycznych, w tym historię regionów zachodniopomorskiego, lubuskiego oraz dolnośląskiego. </a:t>
            </a:r>
          </a:p>
        </p:txBody>
      </p:sp>
    </p:spTree>
    <p:extLst>
      <p:ext uri="{BB962C8B-B14F-4D97-AF65-F5344CB8AC3E}">
        <p14:creationId xmlns:p14="http://schemas.microsoft.com/office/powerpoint/2010/main" val="1826538882"/>
      </p:ext>
    </p:extLst>
  </p:cSld>
  <p:clrMapOvr>
    <a:masterClrMapping/>
  </p:clrMapOvr>
  <p:transition spd="slow" advTm="45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720197" y="2843213"/>
            <a:ext cx="8596668" cy="6572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Pomnik odsłonięty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Statuetki dla darczyńców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Dwa projekty stowarzyszenia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0242"/>
      </p:ext>
    </p:extLst>
  </p:cSld>
  <p:clrMapOvr>
    <a:masterClrMapping/>
  </p:clrMapOvr>
  <p:transition spd="slow" advTm="45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Pomnik odsłonięty 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75704" y="1084782"/>
            <a:ext cx="5682196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- Nie daj się zwyciężyć złu, lecz zło dobrem zwyciężaj – tę zasadę świętego Pawła, jakże mocno osadzoną w nauczaniu Chrystusa, uczynił mottem swojego życia i pasterskiej posługi ksiądz Jerzy Popiełuszko. Dziękuję „Solidarności”, że ku jego czci dedykujecie ten pomnik. Niech przypomina on każdemu, że w pierwszym rzędzie mamy kochać Boga, w jego miłości – drugiego człowieka, i z oddaniem służyć naszej ojczyźnie- mówił biskup Henryk Wejman podczas uroczystości odsłonięcia pomnika błogosławionego księdza Jerzego Popiełuszki. Statua patrona NSZZ „Solidarność”, 17 października stanęła przy szczecińskim kościele pw. św. Stanisława Kostki.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10" y="1421980"/>
            <a:ext cx="3009499" cy="39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408"/>
      </p:ext>
    </p:extLst>
  </p:cSld>
  <p:clrMapOvr>
    <a:masterClrMapping/>
  </p:clrMapOvr>
  <p:transition spd="slow" advTm="45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Statuetki dla darczyńców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90813" y="974707"/>
            <a:ext cx="8743686" cy="43857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Miniaturowe statuetki ks. Jerzego Popiełuszki zostały 17 października wręczone osobom, które znacząco przyczyniły się do powstania pomnika patrona „Solidarności” w Szczecinie.</a:t>
            </a:r>
          </a:p>
          <a:p>
            <a:pPr marL="0" indent="0">
              <a:buNone/>
            </a:pPr>
            <a:r>
              <a:rPr lang="pl-PL" sz="2000" dirty="0"/>
              <a:t> 	Z rąk Mieczysława Jurka i Dariusza </a:t>
            </a:r>
            <a:r>
              <a:rPr lang="pl-PL" sz="2000" dirty="0" err="1"/>
              <a:t>Mądraszewskiego</a:t>
            </a:r>
            <a:r>
              <a:rPr lang="pl-PL" sz="2000" dirty="0"/>
              <a:t> – przewodniczącego i wiceprzewodniczącego Zarządu Regionu, otrzymali je: Marcin Stefaniak, Sławomir Jaremek, Wojciech Weiss, Mariusz Grab, Marcin Pawlicki,  Zbigniew Bogucki, Sylwester Chruszcz, Paweł Pysiak, Agnieszka </a:t>
            </a:r>
            <a:r>
              <a:rPr lang="pl-PL" sz="2000" dirty="0" err="1"/>
              <a:t>Jarota</a:t>
            </a:r>
            <a:r>
              <a:rPr lang="pl-PL" sz="2000" dirty="0"/>
              <a:t>, Paweł Skubisz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30" y="3733794"/>
            <a:ext cx="7105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7617"/>
      </p:ext>
    </p:extLst>
  </p:cSld>
  <p:clrMapOvr>
    <a:masterClrMapping/>
  </p:clrMapOvr>
  <p:transition spd="slow" advTm="45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Dwa projekty stowarzyszenia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3778" y="1208582"/>
            <a:ext cx="9511246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Pierwszy to ,,Lekcja Solidarność 2021”, współfinansowany przez Ministerstwo Edukacji i Nauki, w ramach programu wspierania rozwoju uczniów wybitnie uzdolnionych. Projekt obejmuje cykl zajęć stacjonarnych i zdalnych na terenie województw: zachodniopomorskiego, lubuskiego i dolnośląskiego. Uczestniczy w nim dziewięćdziesięcioro uczniów. Uczestnicy projektu poznają historię NSZZ ,,Solidarność”, uczestniczą w warsztatach terenowych, wizytach studyjnych spotkaniach ze świadkami historii, lekcjach muzealnych i laboratoriach.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07" y="3646980"/>
            <a:ext cx="4611428" cy="29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079"/>
      </p:ext>
    </p:extLst>
  </p:cSld>
  <p:clrMapOvr>
    <a:masterClrMapping/>
  </p:clrMapOvr>
  <p:transition spd="slow" advTm="45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Dwa projekty stowarzyszenia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5717" y="1272101"/>
            <a:ext cx="5310721" cy="24383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Drugi to ,,Portal edukacyjny e-Polska Szkoła” , kolejna edycja projektu współfinansowanego z środków Kancelarii Prezesa Rady Ministrów w ramach pomocy Polonii i Polakom za granicą. W programie udział biorą uczniowie z polskich szkół na Wileńszczyźnie z Gimnazjum im. Longina Komołowskiego w </a:t>
            </a:r>
            <a:r>
              <a:rPr lang="pl-PL" sz="2000" dirty="0" err="1"/>
              <a:t>Połukniu</a:t>
            </a:r>
            <a:r>
              <a:rPr lang="pl-PL" sz="2000" dirty="0"/>
              <a:t>, Gimnazjum im. Henryka Sienkiewicza w </a:t>
            </a:r>
            <a:r>
              <a:rPr lang="pl-PL" sz="2000" dirty="0" err="1"/>
              <a:t>Landwarowie</a:t>
            </a:r>
            <a:r>
              <a:rPr lang="pl-PL" sz="2000" dirty="0"/>
              <a:t>, Gimnazjum w Trokach oraz Szkoły Podstawowej im. Andrzeja Stelmachowskiego w Starych Trokach. Aktualnie uczniowie biorą udział w cyklu warsztatów upowszechniających rezultaty projektu. Projekt cieszy się dużym zainteresowaniem, o czym świadczy liczba 400 uczestników.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2239371"/>
            <a:ext cx="3857625" cy="29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8545"/>
      </p:ext>
    </p:extLst>
  </p:cSld>
  <p:clrMapOvr>
    <a:masterClrMapping/>
  </p:clrMapOvr>
  <p:transition spd="slow" advTm="45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513819"/>
            <a:ext cx="9691689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GRUDZIEŃ 2021</a:t>
            </a:r>
            <a:endParaRPr lang="pl-PL" sz="4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171699"/>
            <a:ext cx="828380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3044"/>
      </p:ext>
    </p:extLst>
  </p:cSld>
  <p:clrMapOvr>
    <a:masterClrMapping/>
  </p:clrMapOvr>
  <p:transition spd="slow" advTm="45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877360" y="3043238"/>
            <a:ext cx="8596668" cy="1485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Przemówienie na sesji Rady Miasta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Warsztaty o kapłanie Solidarności 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5778"/>
      </p:ext>
    </p:extLst>
  </p:cSld>
  <p:clrMapOvr>
    <a:masterClrMapping/>
  </p:clrMapOvr>
  <p:transition spd="slow" advTm="45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61939" y="145505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Przemówienie na sesji Rady Miasta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50" y="1272101"/>
            <a:ext cx="4838437" cy="43857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W dniu pikiety miejskiej budżetówki pod Urzędem Miasta w Szczecinie, przewodniczący Zarządu Regionu – Mieczysław Jurek wygłosił przemówienie przed Radą Miasta Szczecin. </a:t>
            </a:r>
          </a:p>
          <a:p>
            <a:pPr marL="0" indent="0">
              <a:buNone/>
            </a:pPr>
            <a:r>
              <a:rPr lang="pl-PL" sz="2000" dirty="0"/>
              <a:t>Poniżej zamieszczany jest fragment wypowiedzi:</a:t>
            </a:r>
          </a:p>
          <a:p>
            <a:pPr marL="0" indent="0">
              <a:buNone/>
            </a:pPr>
            <a:r>
              <a:rPr lang="pl-PL" sz="2000" dirty="0"/>
              <a:t>„Szanowna Pani Przewodnicząca, Szanowni Państwo Radni, poprosiłem o możliwość zabrania głosu podczas dzisiejszej sesji Rady Miasta, by przedstawić Państwu i mieszkańcom Szczecina informację o stanie negocjacji, dotyczących regulacji płac w miejskich jednostkach budżetowych…”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87" y="1688813"/>
            <a:ext cx="4110038" cy="38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7985"/>
      </p:ext>
    </p:extLst>
  </p:cSld>
  <p:clrMapOvr>
    <a:masterClrMapping/>
  </p:clrMapOvr>
  <p:transition spd="slow" advTm="4500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290514" y="1455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Warsztaty o kapłanie Solidarności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90813" y="1277932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5432" y="974707"/>
            <a:ext cx="4737231" cy="43857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Zarząd Regionu NSZZ ,,Solidarność” Pomorza Zachodniego, we współpracy z Instytutem Kształcenia Ustawicznego oraz Stowarzyszeniem ,,Solidarni Razem”, zrealizował ze środków Fundacji ENEA projekt pn. ,,Kapłan Solidarności - ks. Jerzy Popiełuszko”. Obejmował on stworzenie autorskiego programu warsztatów oraz przeprowadzenie zajęć stacjonarnych i </a:t>
            </a:r>
            <a:r>
              <a:rPr lang="pl-PL" sz="2000" dirty="0" err="1"/>
              <a:t>webinariów</a:t>
            </a:r>
            <a:r>
              <a:rPr lang="pl-PL" sz="2000" dirty="0"/>
              <a:t> dla uczniów szkół polskich i uczniów polskich szkół na Litwie m.in. Gimnazjum im. Longina Komołowskiego w </a:t>
            </a:r>
            <a:r>
              <a:rPr lang="pl-PL" sz="2000" dirty="0" err="1"/>
              <a:t>Połukniu</a:t>
            </a:r>
            <a:r>
              <a:rPr lang="pl-PL" sz="20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44" y="974707"/>
            <a:ext cx="3701656" cy="559210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78" y="5052336"/>
            <a:ext cx="3152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7868"/>
      </p:ext>
    </p:extLst>
  </p:cSld>
  <p:clrMapOvr>
    <a:masterClrMapping/>
  </p:clrMapOvr>
  <p:transition spd="slow" advTm="45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5909" y="0"/>
            <a:ext cx="8596668" cy="4848225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dirty="0"/>
              <a:t> Projekt realizowany jest przez Stowarzyszenie „Solidarni Razem” a współfinansowany ze środków Ministerstwa Edukacji i Nauki w ramach realizacji zadania pod nazwą:</a:t>
            </a:r>
            <a:br>
              <a:rPr lang="pl-PL" dirty="0"/>
            </a:br>
            <a:r>
              <a:rPr lang="pl-PL" dirty="0"/>
              <a:t> "Program wspierania rozwoju uczniów wybitnie uzdolnionych."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05" y="4599179"/>
            <a:ext cx="4867276" cy="23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5128"/>
      </p:ext>
    </p:extLst>
  </p:cSld>
  <p:clrMapOvr>
    <a:masterClrMapping/>
  </p:clrMapOvr>
  <p:transition spd="slow" advTm="4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3338511"/>
            <a:ext cx="8310563" cy="3380969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-233364" y="1085320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GŁÓWNE WYDARZENIA I TEMATY </a:t>
            </a:r>
          </a:p>
          <a:p>
            <a:pPr algn="ctr"/>
            <a:r>
              <a:rPr lang="pl-PL" sz="4800" b="1" dirty="0"/>
              <a:t>STYCZEŃ-LUTY 2021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233361642"/>
      </p:ext>
    </p:extLst>
  </p:cSld>
  <p:clrMapOvr>
    <a:masterClrMapping/>
  </p:clrMapOvr>
  <p:transition spd="slow" advTm="4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1005947" y="2689227"/>
            <a:ext cx="8596668" cy="57546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Odszedł Ryszard Tokarczyk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Pamięci Longina Komołowskiego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Obchody Grudnia'70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IPN zabiera bazę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Pamięci Sławomira Pajora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176" cy="2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5897"/>
      </p:ext>
    </p:extLst>
  </p:cSld>
  <p:clrMapOvr>
    <a:masterClrMapping/>
  </p:clrMapOvr>
  <p:transition spd="slow" advTm="4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38273" y="280184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800" dirty="0"/>
              <a:t>Odszedł Ryszard Tokarczyk 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34446" y="1068915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W sobotę, 23 stycznia, na cmentarzu komunalnym w Policach, rodzina, przyjaciele, związkowcy i samorządowcy, pożegnali Ryszarda Tokarczyka, wieloletniego działacza NSZZ „Solidarność” przy Zakładach Chemicznych „Police”.</a:t>
            </a:r>
          </a:p>
          <a:p>
            <a:pPr marL="0" indent="0">
              <a:buNone/>
            </a:pPr>
            <a:r>
              <a:rPr lang="pl-PL" sz="2000" dirty="0"/>
              <a:t>	Ryszard Tokarczyk przez wiele lat pełnił funkcję przewodniczącego w Zakładzie Energetycznym </a:t>
            </a:r>
            <a:r>
              <a:rPr lang="pl-PL" sz="2000" dirty="0" err="1"/>
              <a:t>Z.Ch</a:t>
            </a:r>
            <a:r>
              <a:rPr lang="pl-PL" sz="2000" dirty="0"/>
              <a:t>. „Police” SA, wiceprzewodniczącego MOZ NSZZ „Solidarność” </a:t>
            </a:r>
            <a:r>
              <a:rPr lang="pl-PL" sz="2000" dirty="0" err="1"/>
              <a:t>Z.Ch</a:t>
            </a:r>
            <a:r>
              <a:rPr lang="pl-PL" sz="2000" dirty="0"/>
              <a:t>. „Police” SA, przewodniczącego Koła Emerytów MOZ NSZZ „Solidarność” Z.</a:t>
            </a:r>
            <a:r>
              <a:rPr lang="pl-PL" sz="2000" dirty="0" err="1"/>
              <a:t>Ch</a:t>
            </a:r>
            <a:r>
              <a:rPr lang="pl-PL" sz="2000" dirty="0"/>
              <a:t>.”Police” SA. Wiele lat stał w poczcie sztandarowym MOZ NSZZ „Solidarność” </a:t>
            </a:r>
            <a:r>
              <a:rPr lang="pl-PL" sz="2000" dirty="0" err="1"/>
              <a:t>Z.Ch</a:t>
            </a:r>
            <a:r>
              <a:rPr lang="pl-PL" sz="2000" dirty="0"/>
              <a:t>. „Police” SA. Był radnym Rady Miejskiej w Policach, społecznikiem, przewodniczącym Rady Osiedla nr 6 w Policach. Odznaczony Krzyżem Wolności i Solidarności.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7" y="1501757"/>
            <a:ext cx="3356608" cy="41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17814"/>
      </p:ext>
    </p:extLst>
  </p:cSld>
  <p:clrMapOvr>
    <a:masterClrMapping/>
  </p:clrMapOvr>
  <p:transition spd="slow" advTm="4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23836" y="185206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800" dirty="0"/>
              <a:t>Pamięci Longina Komołowskiego  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34434" y="1216880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30 grudnia 2016 roku zmarł Longin Komołowski, działacz NSZZ „Solidarność”, były przewodniczący Zarządu Regionu, były wicepremier rządu RP, działacz społeczny, wybitny opozycjonista.</a:t>
            </a:r>
          </a:p>
          <a:p>
            <a:pPr marL="0" indent="0">
              <a:buNone/>
            </a:pPr>
            <a:r>
              <a:rPr lang="pl-PL" sz="2000" dirty="0"/>
              <a:t>	W rocznicę śmierci L. Komołowskiego, kwiaty przed tablicą pamiątkową, umieszczoną w budynku Zarządu Regionu, złożyli Grażyna Balicka- sekretarz ZR, i Wiktor Krukowski- prawnik ZR. Z kolei 9 stycznia, w Warszawie, w Świątyni Opatrzności Bożej, odbyła się msza święta w intencji śp. L. Komołowskiego. Wiązankę kwiatów w imieniu Zarządu Regionu NSZZ „Solidarność” Pomorza Zachodniego, złożyli przewodniczący Mieczysław Jurek i wiceprzewodniczący Dariusz </a:t>
            </a:r>
            <a:r>
              <a:rPr lang="pl-PL" sz="2000" dirty="0" err="1"/>
              <a:t>Mądraszewski</a:t>
            </a:r>
            <a:r>
              <a:rPr lang="pl-PL" sz="20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45" y="1216880"/>
            <a:ext cx="3267868" cy="4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8121"/>
      </p:ext>
    </p:extLst>
  </p:cSld>
  <p:clrMapOvr>
    <a:masterClrMapping/>
  </p:clrMapOvr>
  <p:transition spd="slow" advTm="4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19089" y="185207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Na grobach ofiar Grudnia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91583" y="1097490"/>
            <a:ext cx="5694891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Tradycją jest, że obchody rocznicy wydarzeń Grudnia’70 rozpoczynają się w Szczecinie od złożenia hołdu ofiarom, pochowanym na Cmentarzu Centralnym.</a:t>
            </a:r>
          </a:p>
          <a:p>
            <a:pPr marL="0" indent="0">
              <a:buNone/>
            </a:pPr>
            <a:r>
              <a:rPr lang="pl-PL" sz="2000" dirty="0"/>
              <a:t>	W grudniu 1970 roku, komunistyczne władze wprowadziły podwyżki cen żywności. W odpowiedz na nie, społeczeństwo zareagowało protestem. W Szczecinie, Gdyni, Gdańsku i Elblągu robotnicy odmówili przystąpienia do pracy. </a:t>
            </a:r>
          </a:p>
          <a:p>
            <a:pPr marL="0" indent="0">
              <a:buNone/>
            </a:pPr>
            <a:r>
              <a:rPr lang="pl-PL" sz="2000" dirty="0"/>
              <a:t>	17 grudnia w Szczecinie, kilkutysięczny tłum przemaszerował spod stoczni pod gmach PZPR. Milicja użyła wobec protestujących broni, w wyniku czego śmierć poniosło 16 osób, również przypadkowo znajdujących się przy terenie demonstracji i walk.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1995528"/>
            <a:ext cx="3567112" cy="26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2765"/>
      </p:ext>
    </p:extLst>
  </p:cSld>
  <p:clrMapOvr>
    <a:masterClrMapping/>
  </p:clrMapOvr>
  <p:transition spd="slow" advTm="4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19089" y="185207"/>
            <a:ext cx="10015538" cy="2253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dirty="0"/>
              <a:t>IPN zabiera bazę Szczecinowi 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0" y="968902"/>
            <a:ext cx="9696449" cy="5568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	</a:t>
            </a:r>
            <a:r>
              <a:rPr lang="pl-PL" dirty="0"/>
              <a:t>Wiosną 2012 r. dr Andrzej Ossowski i dr Marcin Stefaniak wystąpili z inicjatywą utworzenia bazy genetycznej, która miała umożliwić identyfikację polskich ofiar komunizmu i faszyzmu. Ostatecznie we wrześniu 2012 r. Pomorski Uniwersytet Medyczny w Szczecinie oraz Instytut Pamięci Narodowej podpisali porozumienie o utworzeniu Polskiej Bazy Genetycznej Ofiar Totalitaryzmów. Projekt ten, w krótkim okresie stał się najważniejszym polskim przedsięwzięciem historycznym oraz znakiem rozpoznawczym naszego regionu. Niestety, w grudniu ubiegłego roku IPN, nie podając powodów, wypowiedział porozumienie o utworzeniu PBGOT. Oznacza to, że projekt ten nie będzie już funkcjonował w dotychczasowej formule, zaś sposób postępowania IPN wpisuje się w trwający od lat mechanizm zabierania z naszego regionu istotnych i efektywnie działających instytucji.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02" y="3921749"/>
            <a:ext cx="5477955" cy="27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6615"/>
      </p:ext>
    </p:extLst>
  </p:cSld>
  <p:clrMapOvr>
    <a:masterClrMapping/>
  </p:clrMapOvr>
  <p:transition spd="slow" advTm="45000">
    <p:wipe/>
  </p:transition>
</p:sld>
</file>

<file path=ppt/theme/theme1.xml><?xml version="1.0" encoding="utf-8"?>
<a:theme xmlns:a="http://schemas.openxmlformats.org/drawingml/2006/main" name="Faseta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2200</Words>
  <Application>Microsoft Office PowerPoint</Application>
  <PresentationFormat>Panoramiczny</PresentationFormat>
  <Paragraphs>140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Trebuchet MS</vt:lpstr>
      <vt:lpstr>Wingdings</vt:lpstr>
      <vt:lpstr>Wingdings 3</vt:lpstr>
      <vt:lpstr>Faseta</vt:lpstr>
      <vt:lpstr>  LEKCJA SOLIDARNOŚĆ  2021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Projekt realizowany jest przez Stowarzyszenie „Solidarni Razem” a współfinansowany ze środków Ministerstwa Edukacji i Nauki w ramach realizacji zadania pod nazwą:  "Program wspierania rozwoju uczniów wybitnie uzdolnionych."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SOLIDARNOŚĆ  2021</dc:title>
  <dc:creator>Maciej Zielonka</dc:creator>
  <cp:lastModifiedBy>Barbara Suska</cp:lastModifiedBy>
  <cp:revision>25</cp:revision>
  <dcterms:created xsi:type="dcterms:W3CDTF">2022-06-04T18:16:42Z</dcterms:created>
  <dcterms:modified xsi:type="dcterms:W3CDTF">2022-06-05T10:41:44Z</dcterms:modified>
</cp:coreProperties>
</file>