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2926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357035-A204-4B29-858D-D9A12B85DC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5DB970A-28A7-4C27-902B-DA941BD8E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8EAE92A-C61C-4B29-BEA8-E06915199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717F0-157A-4534-8C40-5FCAA98E9A39}" type="datetimeFigureOut">
              <a:rPr lang="pl-PL" smtClean="0"/>
              <a:t>20.06.2022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B0E7EC2-9268-4E74-B012-AE767E9D5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C92C9C2-515D-4840-A4B1-AEE47FECC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12880-24FC-44E8-BCD7-103987DCC9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3262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1108D6-3A37-4D5B-BDC2-45F711D80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059A784-C80B-44EC-B638-D80176BB15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D9882F7-DB2C-4AE6-AAAF-46D97D5B0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717F0-157A-4534-8C40-5FCAA98E9A39}" type="datetimeFigureOut">
              <a:rPr lang="pl-PL" smtClean="0"/>
              <a:t>20.06.2022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C9013DA-A8EB-4EC2-AC4F-3B730565E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920B3C9-0DD5-42A7-9AE4-1B65E4961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12880-24FC-44E8-BCD7-103987DCC9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7100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EF0E24E0-15F2-4811-93E8-87693FE2F3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E8480FD-7973-4381-B3AD-2040CA2E5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900B097-7A9B-4AA3-B03E-9CD2EEE4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717F0-157A-4534-8C40-5FCAA98E9A39}" type="datetimeFigureOut">
              <a:rPr lang="pl-PL" smtClean="0"/>
              <a:t>20.06.2022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7C5E054-A37C-4E0C-95A6-847258A65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5B5D426-525D-4220-8DBD-6284141BC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12880-24FC-44E8-BCD7-103987DCC9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7540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7B54E6-BA69-4208-8C05-4EF042189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599115-518B-4464-81DB-FD9FC4DC9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C2C18D8-0E18-414E-93C0-F12C22153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717F0-157A-4534-8C40-5FCAA98E9A39}" type="datetimeFigureOut">
              <a:rPr lang="pl-PL" smtClean="0"/>
              <a:t>20.06.2022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FA877E1-C9F3-4839-981E-22A632B8A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F954DA2-7C7B-4528-9480-2DCE66B8A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12880-24FC-44E8-BCD7-103987DCC9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7464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6C7F77-B5BF-4C33-9DE2-1A6722A24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C14B696-E8DF-4DC5-83AB-1BAE93239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D8C3664-4C64-483A-B110-29E09F493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717F0-157A-4534-8C40-5FCAA98E9A39}" type="datetimeFigureOut">
              <a:rPr lang="pl-PL" smtClean="0"/>
              <a:t>20.06.2022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AECA011-19CF-4019-90B9-5C7527553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97D7FB5-B4F5-4683-9DC8-A7DC464C1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12880-24FC-44E8-BCD7-103987DCC9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5442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92E7C0-1C3E-4ECE-8DC7-2985A27F1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4B7A8CA-2678-41BC-8A05-CC2C05A0A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D8B56AC-CD3F-43E3-9C00-B21F7F52D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E4CDA6D-8AF7-443F-A0CA-654D1E8F7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717F0-157A-4534-8C40-5FCAA98E9A39}" type="datetimeFigureOut">
              <a:rPr lang="pl-PL" smtClean="0"/>
              <a:t>20.06.2022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FE31480-7BC5-4EDC-A45B-626A7F18B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53A1226-1286-464F-BD6D-7B7E0E99B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12880-24FC-44E8-BCD7-103987DCC9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3337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2910C5-4FA3-45BE-BF54-359235172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60E841B-5114-430A-89D1-C64C2EBFA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0D80143-C6ED-4940-AC8D-B4FAA10946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63ECF00-C7A1-43B4-A828-685070C3A2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156CF49-4B1B-4405-9D61-6D3272280D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F6CA8A6-C863-4622-BFA9-A7828B349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717F0-157A-4534-8C40-5FCAA98E9A39}" type="datetimeFigureOut">
              <a:rPr lang="pl-PL" smtClean="0"/>
              <a:t>20.06.2022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90F27B85-2F0B-4DA3-A571-9246BFFA4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355E113A-811F-4A29-B3A9-4031E3D7E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12880-24FC-44E8-BCD7-103987DCC9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1260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2CF1F9-DEDF-4463-A71B-A84024F23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7D5983E-12F2-49F3-BA31-EE3A83123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717F0-157A-4534-8C40-5FCAA98E9A39}" type="datetimeFigureOut">
              <a:rPr lang="pl-PL" smtClean="0"/>
              <a:t>20.06.2022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153A8F0-B87A-42DC-9022-7AE4ED634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9C77CBA-6A31-4AAB-8EF9-7B5CB8E3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12880-24FC-44E8-BCD7-103987DCC9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6305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BBECAC6F-6657-415D-ABC9-CE4875C8A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717F0-157A-4534-8C40-5FCAA98E9A39}" type="datetimeFigureOut">
              <a:rPr lang="pl-PL" smtClean="0"/>
              <a:t>20.06.2022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992A41C-5245-4647-ADFF-FF8AB55C5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1AF8784-8C4F-4D31-B6C2-D2C2C9B9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12880-24FC-44E8-BCD7-103987DCC9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4027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4C6C22-29F2-48B4-A1AA-95B88C636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E2AD051-8459-4D1A-8967-9A0A8E382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C4ABB93-0F2E-4CBF-A537-CFA812F87F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662A663-A82D-4CC9-9929-6090720D0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717F0-157A-4534-8C40-5FCAA98E9A39}" type="datetimeFigureOut">
              <a:rPr lang="pl-PL" smtClean="0"/>
              <a:t>20.06.2022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499277B-7EE5-4E9B-B8F0-4DCA9CC0A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DEFB050-A13E-41C5-B920-DA40BFAB5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12880-24FC-44E8-BCD7-103987DCC9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1195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2C2FF9-D26A-4FD9-9E2B-35C49F26E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E71EA2C8-3DD8-4E17-A38E-3CDE33E391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C667253-E37F-4733-AEB1-E8607AE36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67685B3-C22C-4236-9D11-71E68CA0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717F0-157A-4534-8C40-5FCAA98E9A39}" type="datetimeFigureOut">
              <a:rPr lang="pl-PL" smtClean="0"/>
              <a:t>20.06.2022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898ACC8-2AAA-4A2E-98F2-A0F70028C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40EC891-BD88-4770-AC7B-72BB2A414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12880-24FC-44E8-BCD7-103987DCC9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9613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3E8B355C-8F7D-4E05-9E0D-E2D23C506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A283709-0C5A-41E7-B560-B76BD1836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8C8C4D4-DF09-4827-A947-F7F5A2EFFE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717F0-157A-4534-8C40-5FCAA98E9A39}" type="datetimeFigureOut">
              <a:rPr lang="pl-PL" smtClean="0"/>
              <a:t>20.06.2022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1366621-6972-4651-932D-DF7B0E5AE3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8F5D6D6-6F61-4D2C-971A-9E18E161E2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12880-24FC-44E8-BCD7-103987DCC9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603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38698BD1-1DF7-48AD-AD29-821F34382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152" y="106320"/>
            <a:ext cx="3810000" cy="150495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BC1A78F8-5AF2-40AF-8337-7296DB2B5754}"/>
              </a:ext>
            </a:extLst>
          </p:cNvPr>
          <p:cNvSpPr/>
          <p:nvPr/>
        </p:nvSpPr>
        <p:spPr>
          <a:xfrm>
            <a:off x="345990" y="2967335"/>
            <a:ext cx="1130231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/>
              <a:t>Niezależny Samorządny Związek Zawodowy ,,Solidarność'' to ogólnopolski związek zawodowy powstały w 1980 dla obrony praw pracowniczych, do 1989 również jeden z głównych ośrodków opozycji przeciw rządowi Polski Ludowej.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B108BD2-BEAA-4A63-B6BB-1C0ABC4D65FB}"/>
              </a:ext>
            </a:extLst>
          </p:cNvPr>
          <p:cNvSpPr txBox="1"/>
          <p:nvPr/>
        </p:nvSpPr>
        <p:spPr>
          <a:xfrm>
            <a:off x="8085438" y="106320"/>
            <a:ext cx="3908854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/>
              <a:t>Zadanie publiczne jest  współfinansowane ze środków </a:t>
            </a:r>
            <a:r>
              <a:rPr lang="pl-PL" sz="1050" dirty="0" err="1"/>
              <a:t>MEiN</a:t>
            </a:r>
            <a:r>
              <a:rPr lang="pl-PL" sz="1050" dirty="0"/>
              <a:t> umowa </a:t>
            </a:r>
          </a:p>
          <a:p>
            <a:r>
              <a:rPr lang="pl-PL" sz="1050" dirty="0"/>
              <a:t>nr </a:t>
            </a:r>
            <a:r>
              <a:rPr lang="pl-PL" sz="1050" dirty="0" err="1"/>
              <a:t>MEiN</a:t>
            </a:r>
            <a:r>
              <a:rPr lang="pl-PL" sz="1050" dirty="0"/>
              <a:t>/2021/DPI/1221 z dnia 18.10.2021 r.</a:t>
            </a:r>
          </a:p>
          <a:p>
            <a:br>
              <a:rPr lang="pl-PL" dirty="0"/>
            </a:b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3BFB4DB-96EC-4A4A-8497-98163509D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484" y="464332"/>
            <a:ext cx="1882516" cy="96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264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33243E-6577-4B7D-B058-ABEC2C7B7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 Black" panose="020B0A04020102020204" pitchFamily="34" charset="0"/>
              </a:rPr>
              <a:t>Porozumienia Sierpniowe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141116C-03FC-4EE7-BAA5-CB6D0CBB4D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Cztery porozumienia zawarte przez rząd PRL z komitetami strajkowymi powstałymi w 1980. Porozumienia zakończyły strajki w roku 1980</a:t>
            </a:r>
          </a:p>
          <a:p>
            <a:pPr marL="0" indent="0">
              <a:buNone/>
            </a:pPr>
            <a:r>
              <a:rPr lang="pl-PL" dirty="0"/>
              <a:t>Były to:</a:t>
            </a:r>
          </a:p>
          <a:p>
            <a:pPr marL="0" indent="0">
              <a:buNone/>
            </a:pPr>
            <a:r>
              <a:rPr lang="pl-PL" dirty="0"/>
              <a:t>Porozumienie w Szczecinie: 30.08.1980r.</a:t>
            </a:r>
          </a:p>
          <a:p>
            <a:pPr marL="0" indent="0">
              <a:buNone/>
            </a:pPr>
            <a:r>
              <a:rPr lang="pl-PL" dirty="0"/>
              <a:t>Porozumienie w Gdańsku: 31.08.1980r.</a:t>
            </a:r>
          </a:p>
          <a:p>
            <a:pPr marL="0" indent="0">
              <a:buNone/>
            </a:pPr>
            <a:r>
              <a:rPr lang="pl-PL" dirty="0"/>
              <a:t>Porozumienie w Jastrzębiu-Zdroju: 03.09.1980r. </a:t>
            </a:r>
          </a:p>
          <a:p>
            <a:pPr marL="0" indent="0">
              <a:buNone/>
            </a:pPr>
            <a:r>
              <a:rPr lang="pl-PL" dirty="0"/>
              <a:t>Porozumienie w Hucie Katowice (Dobrowa Górnicza): 11.09.1980r.</a:t>
            </a:r>
          </a:p>
        </p:txBody>
      </p:sp>
    </p:spTree>
    <p:extLst>
      <p:ext uri="{BB962C8B-B14F-4D97-AF65-F5344CB8AC3E}">
        <p14:creationId xmlns:p14="http://schemas.microsoft.com/office/powerpoint/2010/main" val="2657037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6DB3A3-01DE-4B5D-B6D0-A1EDD253D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 Black" panose="020B0A04020102020204" pitchFamily="34" charset="0"/>
              </a:rPr>
              <a:t>Podpisanie porozumienia sierpniowego w Szczecinie 1980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C6152F6-FDB6-492D-ACBD-E934E978C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185" y="2042984"/>
            <a:ext cx="6574649" cy="427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67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6DB3A3-01DE-4B5D-B6D0-A1EDD253D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 Black" panose="020B0A04020102020204" pitchFamily="34" charset="0"/>
              </a:rPr>
              <a:t>Podpisanie porozumienia sierpniowego w Gdańsku 1980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93EE413-9E24-475A-9053-1C836C795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866" y="1874961"/>
            <a:ext cx="6256529" cy="461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1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6DB3A3-01DE-4B5D-B6D0-A1EDD253D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68" y="365125"/>
            <a:ext cx="11230232" cy="1325563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rgbClr val="FF0000"/>
                </a:solidFill>
                <a:latin typeface="Arial Black" panose="020B0A04020102020204" pitchFamily="34" charset="0"/>
              </a:rPr>
              <a:t>Podpisanie porozumienia sierpniowego w Jastrzębiu-Zdroju 1980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C7A94A4-94F6-405D-B578-52631F2DB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208" y="2145356"/>
            <a:ext cx="7902255" cy="434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9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DF1A46-BC46-432B-BEA1-52EFF7DFE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 Black" panose="020B0A04020102020204" pitchFamily="34" charset="0"/>
              </a:rPr>
              <a:t>Ustalenia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F0899EF-0007-40DC-AA0D-3102E452A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Stwierdzono, że działalność związków zawodowych nie spełnia nadziei i oczekiwań pracowników, dlatego uznaje się za celowe powołanie nowych, samorządnych związków zawodowych. Na podstawie tego punktu dopuszczono do zarejestrowania NSZZ ,,Solidarność”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W dalszej części rząd zobowiązał się m.in. do wniesienia do Sejmu ustawy o ograniczeniu cenzury. Władze zobowiązały się do ponownego zatrudnienia osób zwolnionych z pracy po wydarzeniach 1970 i 1976. W kwestii gospodarczej władze zobowiązały się do opublikowania podstawowych założeń reformy. </a:t>
            </a:r>
          </a:p>
        </p:txBody>
      </p:sp>
    </p:spTree>
    <p:extLst>
      <p:ext uri="{BB962C8B-B14F-4D97-AF65-F5344CB8AC3E}">
        <p14:creationId xmlns:p14="http://schemas.microsoft.com/office/powerpoint/2010/main" val="3182728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832D58-2BE5-4A9E-9616-383E24C94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 Black" panose="020B0A04020102020204" pitchFamily="34" charset="0"/>
              </a:rPr>
              <a:t>Działalność Solidarności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5679AF9-23EE-46EA-82CD-7EF8F9DB6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SOLIDARNOŚĆ w szybkim czasie osiągnęła liczbę blisko 80% wszystkich zatrudnionych (10mln). Władze komunistyczne wyraziły zgodę na wydawanie ogólnokrajowego pisma – Tygodnik Solidarności, zdołano doprowadzić do wystawienia w Gdańsku, Gdyni i Szczecinie pomników poświęconych poległym robotnikom w czasie Wydarzeń Grudniowych na Wybrzeżu w grudniu 1970 r.</a:t>
            </a:r>
          </a:p>
        </p:txBody>
      </p:sp>
    </p:spTree>
    <p:extLst>
      <p:ext uri="{BB962C8B-B14F-4D97-AF65-F5344CB8AC3E}">
        <p14:creationId xmlns:p14="http://schemas.microsoft.com/office/powerpoint/2010/main" val="2611193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34376AB-990A-4064-8859-CECB813B0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735" y="0"/>
            <a:ext cx="9186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86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CDFF01-2CD4-4D26-899D-F488C5876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 Black" panose="020B0A04020102020204" pitchFamily="34" charset="0"/>
              </a:rPr>
              <a:t>Uroczystość odsłonięcia Pomnika Poległych Stoczniowców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14B56C0-8D52-4D41-85DD-2A92AEE79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879" y="1630700"/>
            <a:ext cx="10587866" cy="514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82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A34A95-8720-4804-AD73-C835AFFD0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 Black" panose="020B0A04020102020204" pitchFamily="34" charset="0"/>
              </a:rPr>
              <a:t>Stan wojenny 13.12.1981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4200517-2C39-4C57-9CA8-B407F6246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13 Grudnia 1981r. o godzinie 6 rano, gen. Wojciech Jaruzelski w transmitowanym przemówieniu radiowo – telewizyjnym, poinformował o uchwaleniu przez Radę Państwa dekretu o wprowadzeniu na obszarze całego kraju staniu wojennego i przejęcia władzy przez nowo ukonstytuowaną Wojskową Radę Ocalenia Narodowego (WRON)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Dekret ten zawieszał działalność NSZZ „Solidarność”</a:t>
            </a:r>
          </a:p>
        </p:txBody>
      </p:sp>
    </p:spTree>
    <p:extLst>
      <p:ext uri="{BB962C8B-B14F-4D97-AF65-F5344CB8AC3E}">
        <p14:creationId xmlns:p14="http://schemas.microsoft.com/office/powerpoint/2010/main" val="906644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952E409B-B2EB-4E74-AE34-8FE605DA8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889" y="0"/>
            <a:ext cx="8754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28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BD848C-A9CF-459F-89D2-1F60E725C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046"/>
            <a:ext cx="10515600" cy="1325563"/>
          </a:xfrm>
        </p:spPr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 Black" panose="020B0A04020102020204" pitchFamily="34" charset="0"/>
              </a:rPr>
              <a:t>Przewodniczący Solidarności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A28DA1EC-B5EB-44A7-AED7-98A287DF11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78688"/>
            <a:ext cx="1649506" cy="229496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20E0F9F-455E-4AFF-AF84-2629C660D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382" y="1278688"/>
            <a:ext cx="1685365" cy="237564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FC01486-F5FF-4239-AD16-B8CA4FC97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169195"/>
            <a:ext cx="1541929" cy="206188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917607A-982D-4086-8DD7-79CB517CC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169195"/>
            <a:ext cx="2079812" cy="2142565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CDA407B7-45BD-4585-BD61-FA518F3F7A86}"/>
              </a:ext>
            </a:extLst>
          </p:cNvPr>
          <p:cNvSpPr/>
          <p:nvPr/>
        </p:nvSpPr>
        <p:spPr>
          <a:xfrm>
            <a:off x="2570206" y="1543181"/>
            <a:ext cx="2059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2C2A2A"/>
                </a:solidFill>
                <a:latin typeface="Arial" panose="020B0604020202020204" pitchFamily="34" charset="0"/>
              </a:rPr>
              <a:t>Lech Wałęsa</a:t>
            </a:r>
          </a:p>
          <a:p>
            <a:r>
              <a:rPr lang="pl-PL" dirty="0">
                <a:solidFill>
                  <a:srgbClr val="2C2A2A"/>
                </a:solidFill>
                <a:latin typeface="Arial" panose="020B0604020202020204" pitchFamily="34" charset="0"/>
              </a:rPr>
              <a:t>Od 1981 do 1990</a:t>
            </a:r>
            <a:endParaRPr lang="pl-PL" dirty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505FCF8E-2B0E-4C55-9B70-79FB35B6C7AA}"/>
              </a:ext>
            </a:extLst>
          </p:cNvPr>
          <p:cNvSpPr/>
          <p:nvPr/>
        </p:nvSpPr>
        <p:spPr>
          <a:xfrm>
            <a:off x="8476734" y="1528637"/>
            <a:ext cx="26113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2C2A2A"/>
                </a:solidFill>
                <a:latin typeface="Arial" panose="020B0604020202020204" pitchFamily="34" charset="0"/>
              </a:rPr>
              <a:t>Marian Krzaklewski</a:t>
            </a:r>
          </a:p>
          <a:p>
            <a:r>
              <a:rPr lang="pl-PL" dirty="0">
                <a:solidFill>
                  <a:srgbClr val="2C2A2A"/>
                </a:solidFill>
                <a:latin typeface="Arial" panose="020B0604020202020204" pitchFamily="34" charset="0"/>
              </a:rPr>
              <a:t>Od 1991 od 2002</a:t>
            </a:r>
            <a:endParaRPr lang="pl-PL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75EAB5E9-C072-4270-B43A-379965F0BE08}"/>
              </a:ext>
            </a:extLst>
          </p:cNvPr>
          <p:cNvSpPr/>
          <p:nvPr/>
        </p:nvSpPr>
        <p:spPr>
          <a:xfrm>
            <a:off x="8439665" y="4359867"/>
            <a:ext cx="26484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2C2A2A"/>
                </a:solidFill>
                <a:latin typeface="Arial" panose="020B0604020202020204" pitchFamily="34" charset="0"/>
              </a:rPr>
              <a:t>Piotr Duda</a:t>
            </a:r>
          </a:p>
          <a:p>
            <a:r>
              <a:rPr lang="pl-PL" dirty="0">
                <a:solidFill>
                  <a:srgbClr val="2C2A2A"/>
                </a:solidFill>
                <a:latin typeface="Arial" panose="020B0604020202020204" pitchFamily="34" charset="0"/>
              </a:rPr>
              <a:t>Od października 2010</a:t>
            </a:r>
            <a:endParaRPr lang="pl-PL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095A9870-EED2-4D95-B9CE-82539D69BF7A}"/>
              </a:ext>
            </a:extLst>
          </p:cNvPr>
          <p:cNvSpPr/>
          <p:nvPr/>
        </p:nvSpPr>
        <p:spPr>
          <a:xfrm>
            <a:off x="2722605" y="4340002"/>
            <a:ext cx="2059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2C2A2A"/>
                </a:solidFill>
                <a:latin typeface="Arial" panose="020B0604020202020204" pitchFamily="34" charset="0"/>
              </a:rPr>
              <a:t>Janusz Śniadek</a:t>
            </a:r>
          </a:p>
          <a:p>
            <a:r>
              <a:rPr lang="pl-PL" dirty="0">
                <a:solidFill>
                  <a:srgbClr val="2C2A2A"/>
                </a:solidFill>
                <a:latin typeface="Arial" panose="020B0604020202020204" pitchFamily="34" charset="0"/>
              </a:rPr>
              <a:t>Od 2002 do 2010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27210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9D6008-A406-4862-8FC2-488FFE61B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 Black" panose="020B0A04020102020204" pitchFamily="34" charset="0"/>
              </a:rPr>
              <a:t>Przyczyny wprowadzeni stanu wojennego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A88E8FD-EFA7-4C81-9D94-BBD67DEA3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Pogarszającej się sytuacji gospodarczej w kraju,</a:t>
            </a:r>
          </a:p>
          <a:p>
            <a:r>
              <a:rPr lang="pl-PL" dirty="0"/>
              <a:t>Groźba interwencji zbrojnej przez powstanie państwa Układu Warszawskiego,</a:t>
            </a:r>
          </a:p>
          <a:p>
            <a:r>
              <a:rPr lang="pl-PL" dirty="0"/>
              <a:t>Prawdziwym celem wojskowej akcji była likwidacja protestów społecznych oraz wstrzymanie procesów demokratyzacyjnych, zainicjowanych w sierpniu 1980 przez ,,Solidarność”.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29293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1BC039A-7806-4193-AC96-6FDA62A35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612" y="179294"/>
            <a:ext cx="10470776" cy="649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41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87D4EE7A-C3AE-4246-8370-D451FAFAA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087" y="165718"/>
            <a:ext cx="8798774" cy="652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9231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25270C-1978-47AD-9C49-B7AD275FB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 Black" panose="020B0A04020102020204" pitchFamily="34" charset="0"/>
              </a:rPr>
              <a:t>Skutki Stanu Wojennego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C978B91-4B4A-4FF4-9B9B-5DD60FFE1E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Stan wojenny doprowadził do jeszcze większych problemów gospodarczych i do ostatecznego , całkowitego rozdźwięku pomiędzy władza komunistyczną i społeczeństwem. Aresztowania i internowania, represje, a nade wszystko brutalne ataki MO czy ZOMO tylko nasilały negatywne emocje.</a:t>
            </a:r>
          </a:p>
        </p:txBody>
      </p:sp>
    </p:spTree>
    <p:extLst>
      <p:ext uri="{BB962C8B-B14F-4D97-AF65-F5344CB8AC3E}">
        <p14:creationId xmlns:p14="http://schemas.microsoft.com/office/powerpoint/2010/main" val="19128210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FECAEA-D10E-4E6F-A324-5B0CEA725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 Black" panose="020B0A04020102020204" pitchFamily="34" charset="0"/>
              </a:rPr>
              <a:t>Okrągły Stół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DC69DCA-7224-4517-BB14-5A6E29A61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6 lutego 1989r. w Pałacu Namiestnikowskim w Warszawie rozpoczęły się obrady Okrągłego Stołu. Porozumienia między opozycją solidarnościową a władza komunistyczną podpisane 5 kwietnia 1989 r. znacząco wpłynęły na upadek systemu komunistycznego i przemiany polityczne nie tylko w Polsce, ale również w całej Europie Środkowo – Wschodniej </a:t>
            </a:r>
          </a:p>
        </p:txBody>
      </p:sp>
    </p:spTree>
    <p:extLst>
      <p:ext uri="{BB962C8B-B14F-4D97-AF65-F5344CB8AC3E}">
        <p14:creationId xmlns:p14="http://schemas.microsoft.com/office/powerpoint/2010/main" val="34717282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698748-9284-4F02-81AB-44CE26246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 Black" panose="020B0A04020102020204" pitchFamily="34" charset="0"/>
              </a:rPr>
              <a:t>Ustalenia Okrągłego Stołu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372A721-8080-4AFB-BAAA-A9285ACB0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/>
              <a:t>Utworzenia Senatu z liczbą 100 senatorów,</a:t>
            </a:r>
          </a:p>
          <a:p>
            <a:r>
              <a:rPr lang="pl-PL" dirty="0"/>
              <a:t>Utworzenia urzędu Prezydenta PRL, wybieranego przez Zgromadzenie Narodowe na 6 letnią kadencję,</a:t>
            </a:r>
          </a:p>
          <a:p>
            <a:r>
              <a:rPr lang="pl-PL" dirty="0"/>
              <a:t>Zmiany prawa o stowarzyszeniach, która </a:t>
            </a:r>
            <a:r>
              <a:rPr lang="pl-PL" dirty="0" err="1"/>
              <a:t>umożliwaiła</a:t>
            </a:r>
            <a:r>
              <a:rPr lang="pl-PL" dirty="0"/>
              <a:t> rejestracje NSZZ Solidarność </a:t>
            </a:r>
          </a:p>
          <a:p>
            <a:r>
              <a:rPr lang="pl-PL" dirty="0"/>
              <a:t>Dostęp opozycji do mediów</a:t>
            </a:r>
          </a:p>
          <a:p>
            <a:r>
              <a:rPr lang="pl-PL" dirty="0"/>
              <a:t>Kwotowe wybory do Sejmu (wybory 4 czerwca 1989, w których większość głosów otrzymała opozycyjna solidarność)</a:t>
            </a:r>
          </a:p>
          <a:p>
            <a:r>
              <a:rPr lang="pl-PL" dirty="0"/>
              <a:t>Zwiększenia roli Sejmu jako naczelnego organu państwa, likwidacja Rady Państwa</a:t>
            </a:r>
          </a:p>
        </p:txBody>
      </p:sp>
    </p:spTree>
    <p:extLst>
      <p:ext uri="{BB962C8B-B14F-4D97-AF65-F5344CB8AC3E}">
        <p14:creationId xmlns:p14="http://schemas.microsoft.com/office/powerpoint/2010/main" val="35060902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63C21F4-1091-4E40-A934-199D2927F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071"/>
            <a:ext cx="12192000" cy="665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8550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321492-9E1D-4461-B15E-4F0A581DA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 Black" panose="020B0A04020102020204" pitchFamily="34" charset="0"/>
              </a:rPr>
              <a:t>Solidarność dzisiaj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2A11B9A-8C70-4695-9311-9694D26D2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Współcześnie podstawowym postulatem Solidarności jest poprawa warunków życia grup pracujących na przykład poprze obniżenie wieku emerytalnego, podwyższeni płacy minimalnych oraz podwyższeni różnego rodzaju świadczeń. </a:t>
            </a:r>
          </a:p>
        </p:txBody>
      </p:sp>
    </p:spTree>
    <p:extLst>
      <p:ext uri="{BB962C8B-B14F-4D97-AF65-F5344CB8AC3E}">
        <p14:creationId xmlns:p14="http://schemas.microsoft.com/office/powerpoint/2010/main" val="40600567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223318-5BBD-46C6-A0AA-F5EA43A1F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832" y="2515201"/>
            <a:ext cx="12249664" cy="1325563"/>
          </a:xfrm>
        </p:spPr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 Black" panose="020B0A04020102020204" pitchFamily="34" charset="0"/>
              </a:rPr>
              <a:t>Rola „S” w Polsce, Europie i na Świecie</a:t>
            </a:r>
          </a:p>
        </p:txBody>
      </p:sp>
    </p:spTree>
    <p:extLst>
      <p:ext uri="{BB962C8B-B14F-4D97-AF65-F5344CB8AC3E}">
        <p14:creationId xmlns:p14="http://schemas.microsoft.com/office/powerpoint/2010/main" val="9138692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B17DA8-1F5E-4054-887B-BE3F9E910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 Black" panose="020B0A04020102020204" pitchFamily="34" charset="0"/>
              </a:rPr>
              <a:t>Polska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9D4FF33-E695-4066-B06E-00CECBC6F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Obalenia komunizmu</a:t>
            </a:r>
          </a:p>
          <a:p>
            <a:r>
              <a:rPr lang="pl-PL" dirty="0"/>
              <a:t>Ogromy krok w stronę budowy wolnego demokratycznego państwa </a:t>
            </a:r>
          </a:p>
          <a:p>
            <a:r>
              <a:rPr lang="pl-PL" dirty="0"/>
              <a:t>Odzyskanie niepodległości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57B5BD0-F17D-4692-920A-480CD55EF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9804" y="2875005"/>
            <a:ext cx="5160153" cy="387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619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393809-EFBB-4726-A4B6-BA14003A7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109" y="167417"/>
            <a:ext cx="10515600" cy="1325563"/>
          </a:xfrm>
        </p:spPr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 Black" panose="020B0A04020102020204" pitchFamily="34" charset="0"/>
              </a:rPr>
              <a:t>Powstanie Solidarności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30849801-1E37-42B3-8965-D1E44362A56F}"/>
              </a:ext>
            </a:extLst>
          </p:cNvPr>
          <p:cNvSpPr/>
          <p:nvPr/>
        </p:nvSpPr>
        <p:spPr>
          <a:xfrm>
            <a:off x="551936" y="1643896"/>
            <a:ext cx="5181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2B2A2A"/>
                </a:solidFill>
                <a:latin typeface="Arial" panose="020B0604020202020204" pitchFamily="34" charset="0"/>
              </a:rPr>
              <a:t>''Solidarność'' powstała na bazie licznych komitetów strajkowych, które z czasem</a:t>
            </a:r>
          </a:p>
          <a:p>
            <a:r>
              <a:rPr lang="pl-PL" dirty="0">
                <a:solidFill>
                  <a:srgbClr val="2B2A2A"/>
                </a:solidFill>
                <a:latin typeface="Arial" panose="020B0604020202020204" pitchFamily="34" charset="0"/>
              </a:rPr>
              <a:t>przekształciły się w komisje założycielskie Niezależnego</a:t>
            </a:r>
          </a:p>
          <a:p>
            <a:r>
              <a:rPr lang="pl-PL" dirty="0">
                <a:solidFill>
                  <a:srgbClr val="2B2A2A"/>
                </a:solidFill>
                <a:latin typeface="Arial" panose="020B0604020202020204" pitchFamily="34" charset="0"/>
              </a:rPr>
              <a:t>Samorządnego Związku Zawodowego ,,Solidarność‚’. NSZZ ,,Solidarność'' został</a:t>
            </a:r>
          </a:p>
          <a:p>
            <a:r>
              <a:rPr lang="pl-PL" dirty="0">
                <a:solidFill>
                  <a:srgbClr val="2B2A2A"/>
                </a:solidFill>
                <a:latin typeface="Arial" panose="020B0604020202020204" pitchFamily="34" charset="0"/>
              </a:rPr>
              <a:t>zarejestrowany 10 listopada 1980 przez Seid Wojewódzki w Warszawie.</a:t>
            </a:r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F28B709-A787-4F9F-8854-2C61E0092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054" y="2596378"/>
            <a:ext cx="5951929" cy="409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301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2A6134-D3A8-4A61-BD19-F1C60019E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 Black" panose="020B0A04020102020204" pitchFamily="34" charset="0"/>
              </a:rPr>
              <a:t>Europa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AE62B54-04CE-44E0-BFA6-AB742B841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Zapoczątkowanie upadku reżimu</a:t>
            </a:r>
          </a:p>
          <a:p>
            <a:r>
              <a:rPr lang="pl-PL" dirty="0"/>
              <a:t>Niemcy poszli w ślad za nami i zjednoczyli się. Mur Berliński, oddzielający Niemcy wschodnie od Niemiec zachodnich, upadł,</a:t>
            </a:r>
          </a:p>
          <a:p>
            <a:r>
              <a:rPr lang="pl-PL" dirty="0"/>
              <a:t>Odzyskanie niepodległości przez kraje, które były złączone z ZSRR.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1A03E9C-D8BC-4C49-A816-E2AE7BBE6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2637" y="3758029"/>
            <a:ext cx="4475315" cy="297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651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BED78B-E5FB-475E-91F0-63404A5F6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4995" y="381601"/>
            <a:ext cx="5568778" cy="4412821"/>
          </a:xfrm>
        </p:spPr>
        <p:txBody>
          <a:bodyPr>
            <a:normAutofit/>
          </a:bodyPr>
          <a:lstStyle/>
          <a:p>
            <a:r>
              <a:rPr lang="pl-PL" dirty="0"/>
              <a:t>TORE DER FREIHEIT VON DER „SOLIDARNOSC ZUR DEUTSCHEN EINHEIT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E69E84F-FAD3-4EA2-9577-B98CBCD8D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024" y="143921"/>
            <a:ext cx="3308268" cy="657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497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E0EF9A-5091-4C4D-AD45-3E527BE90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 Black" panose="020B0A04020102020204" pitchFamily="34" charset="0"/>
              </a:rPr>
              <a:t>Świat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217E581-D9BC-4EB3-931C-80296782B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47054" cy="4351338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Nadzieja innych państw zależnych od władz na odzyskanie wolności i obalenie komunistycznego reżimu, idąc w ślad za Polską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6CADCE6-579B-4010-B94C-9C650EAD1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8901" y="486033"/>
            <a:ext cx="4330672" cy="611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06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7DE7D6-70A1-471A-B4BA-4CB5136F1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 Black" panose="020B0A04020102020204" pitchFamily="34" charset="0"/>
              </a:rPr>
              <a:t>Skutki powstania Solidarności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7C9BF20-CC37-4383-BA07-FE4A09DB4B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Znak sprzeciwu wobec totalitarnej władzy i rządów komunistów,</a:t>
            </a:r>
          </a:p>
          <a:p>
            <a:r>
              <a:rPr lang="pl-PL" dirty="0"/>
              <a:t>Eksploatacja ekonomiczna PRL przez Rosję sowiecką,</a:t>
            </a:r>
          </a:p>
          <a:p>
            <a:r>
              <a:rPr lang="pl-PL" dirty="0"/>
              <a:t>Podwyżka cen niektórych artykułów żywnościowych,</a:t>
            </a:r>
          </a:p>
          <a:p>
            <a:r>
              <a:rPr lang="pl-PL" dirty="0"/>
              <a:t>Liczne strajki i demonstracje,</a:t>
            </a:r>
          </a:p>
          <a:p>
            <a:r>
              <a:rPr lang="pl-PL" dirty="0"/>
              <a:t>Brak informacji na temat polskiej gospodarki.</a:t>
            </a:r>
          </a:p>
        </p:txBody>
      </p:sp>
    </p:spTree>
    <p:extLst>
      <p:ext uri="{BB962C8B-B14F-4D97-AF65-F5344CB8AC3E}">
        <p14:creationId xmlns:p14="http://schemas.microsoft.com/office/powerpoint/2010/main" val="2529123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6D160A-D0B8-4203-998D-47D999C48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 Black" panose="020B0A04020102020204" pitchFamily="34" charset="0"/>
              </a:rPr>
              <a:t>Strajk przed Stocznią Gdańską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347C91C-DBFD-42CF-BA28-435FFED4C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594" y="1524002"/>
            <a:ext cx="7077681" cy="512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06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6D160A-D0B8-4203-998D-47D999C48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 Black" panose="020B0A04020102020204" pitchFamily="34" charset="0"/>
              </a:rPr>
              <a:t>Strajk przeciwko podwyższonym cenom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347C91C-DBFD-42CF-BA28-435FFED4C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986" y="1828800"/>
            <a:ext cx="6674027" cy="483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92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6D160A-D0B8-4203-998D-47D999C48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solidFill>
                  <a:srgbClr val="FF0000"/>
                </a:solidFill>
                <a:latin typeface="Arial Black" panose="020B0A04020102020204" pitchFamily="34" charset="0"/>
              </a:rPr>
              <a:t>Ludzie żądający zalegalizowania niezależnych związków zawodowych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42A4162-D525-44AB-BEF0-BF86E7648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332" y="1855937"/>
            <a:ext cx="8025592" cy="441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55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0ECB6C-1776-4D84-8134-0C324BB41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 Black" panose="020B0A04020102020204" pitchFamily="34" charset="0"/>
              </a:rPr>
              <a:t>Postulaty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1A9637A-0E89-42C9-83A8-DD52DA64B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/>
              <a:t>17 sierpnia 1980 roku powstał Międzyzakładowy Komitet Strajkowy z Lechem Wałęsą na czele. Stanął on na czele akcji strajkowej. Został</a:t>
            </a:r>
          </a:p>
          <a:p>
            <a:pPr marL="0" indent="0">
              <a:buNone/>
            </a:pPr>
            <a:r>
              <a:rPr lang="pl-PL" dirty="0"/>
              <a:t>sformułowany program 21 postulatów zawierający żądania strajkujących:</a:t>
            </a:r>
          </a:p>
          <a:p>
            <a:pPr>
              <a:buFontTx/>
              <a:buChar char="-"/>
            </a:pPr>
            <a:r>
              <a:rPr lang="pl-PL" dirty="0"/>
              <a:t>Powstanie niezależnych od władz związków zawodowych,</a:t>
            </a:r>
          </a:p>
          <a:p>
            <a:pPr>
              <a:buFontTx/>
              <a:buChar char="-"/>
            </a:pPr>
            <a:r>
              <a:rPr lang="pl-PL" dirty="0"/>
              <a:t>Prawo do strajku, wolności słowa, pracy.</a:t>
            </a:r>
          </a:p>
          <a:p>
            <a:pPr>
              <a:buFontTx/>
              <a:buChar char="-"/>
            </a:pPr>
            <a:r>
              <a:rPr lang="pl-PL" dirty="0"/>
              <a:t>Uwolnienie więźniów politycznych .</a:t>
            </a:r>
          </a:p>
          <a:p>
            <a:pPr>
              <a:buFontTx/>
              <a:buChar char="-"/>
            </a:pPr>
            <a:r>
              <a:rPr lang="pl-PL" dirty="0"/>
              <a:t>Podwyżki płac, emerytur i rent,</a:t>
            </a:r>
          </a:p>
          <a:p>
            <a:pPr>
              <a:buFontTx/>
              <a:buChar char="-"/>
            </a:pPr>
            <a:r>
              <a:rPr lang="pl-PL" dirty="0"/>
              <a:t>Przekazanie społeczeństwu prawdziwej informacji o stanie polskie gospodarki.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78997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F1E509-68C5-4936-B818-734908868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solidFill>
                  <a:srgbClr val="FF0000"/>
                </a:solidFill>
                <a:latin typeface="Arial Black" panose="020B0A04020102020204" pitchFamily="34" charset="0"/>
              </a:rPr>
              <a:t>21 Postulatów Międzyzakładowego Komitetu Strajkowego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799802AD-D69C-4198-A4C6-0AAF013AF6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335" y="1690687"/>
            <a:ext cx="5687058" cy="330968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4B375AA-FF5D-4091-A8D1-BACAD15C5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924" y="3311612"/>
            <a:ext cx="5792338" cy="343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71333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837</Words>
  <Application>Microsoft Office PowerPoint</Application>
  <PresentationFormat>Panoramiczny</PresentationFormat>
  <Paragraphs>86</Paragraphs>
  <Slides>32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7" baseType="lpstr">
      <vt:lpstr>Arial</vt:lpstr>
      <vt:lpstr>Arial Black</vt:lpstr>
      <vt:lpstr>Calibri</vt:lpstr>
      <vt:lpstr>Calibri Light</vt:lpstr>
      <vt:lpstr>Motyw pakietu Office</vt:lpstr>
      <vt:lpstr>Prezentacja programu PowerPoint</vt:lpstr>
      <vt:lpstr>Przewodniczący Solidarności</vt:lpstr>
      <vt:lpstr>Powstanie Solidarności</vt:lpstr>
      <vt:lpstr>Skutki powstania Solidarności </vt:lpstr>
      <vt:lpstr>Strajk przed Stocznią Gdańską</vt:lpstr>
      <vt:lpstr>Strajk przeciwko podwyższonym cenom</vt:lpstr>
      <vt:lpstr>Ludzie żądający zalegalizowania niezależnych związków zawodowych</vt:lpstr>
      <vt:lpstr>Postulaty</vt:lpstr>
      <vt:lpstr>21 Postulatów Międzyzakładowego Komitetu Strajkowego</vt:lpstr>
      <vt:lpstr>Porozumienia Sierpniowe </vt:lpstr>
      <vt:lpstr>Podpisanie porozumienia sierpniowego w Szczecinie 1980</vt:lpstr>
      <vt:lpstr>Podpisanie porozumienia sierpniowego w Gdańsku 1980</vt:lpstr>
      <vt:lpstr>Podpisanie porozumienia sierpniowego w Jastrzębiu-Zdroju 1980</vt:lpstr>
      <vt:lpstr>Ustalenia</vt:lpstr>
      <vt:lpstr>Działalność Solidarności </vt:lpstr>
      <vt:lpstr>Prezentacja programu PowerPoint</vt:lpstr>
      <vt:lpstr>Uroczystość odsłonięcia Pomnika Poległych Stoczniowców </vt:lpstr>
      <vt:lpstr>Stan wojenny 13.12.1981</vt:lpstr>
      <vt:lpstr>Prezentacja programu PowerPoint</vt:lpstr>
      <vt:lpstr>Przyczyny wprowadzeni stanu wojennego</vt:lpstr>
      <vt:lpstr>Prezentacja programu PowerPoint</vt:lpstr>
      <vt:lpstr>Prezentacja programu PowerPoint</vt:lpstr>
      <vt:lpstr>Skutki Stanu Wojennego</vt:lpstr>
      <vt:lpstr>Okrągły Stół</vt:lpstr>
      <vt:lpstr>Ustalenia Okrągłego Stołu</vt:lpstr>
      <vt:lpstr>Prezentacja programu PowerPoint</vt:lpstr>
      <vt:lpstr>Solidarność dzisiaj</vt:lpstr>
      <vt:lpstr>Rola „S” w Polsce, Europie i na Świecie</vt:lpstr>
      <vt:lpstr>Polska</vt:lpstr>
      <vt:lpstr>Europa</vt:lpstr>
      <vt:lpstr>TORE DER FREIHEIT VON DER „SOLIDARNOSC ZUR DEUTSCHEN EINHEIT</vt:lpstr>
      <vt:lpstr>Świat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Michał</dc:creator>
  <cp:lastModifiedBy>Michał</cp:lastModifiedBy>
  <cp:revision>20</cp:revision>
  <dcterms:created xsi:type="dcterms:W3CDTF">2022-06-05T11:46:54Z</dcterms:created>
  <dcterms:modified xsi:type="dcterms:W3CDTF">2022-06-20T08:00:54Z</dcterms:modified>
</cp:coreProperties>
</file>